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8" r:id="rId15"/>
    <p:sldId id="269" r:id="rId16"/>
    <p:sldId id="27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8" autoAdjust="0"/>
  </p:normalViewPr>
  <p:slideViewPr>
    <p:cSldViewPr snapToGrid="0" snapToObjects="1">
      <p:cViewPr varScale="1">
        <p:scale>
          <a:sx n="86" d="100"/>
          <a:sy n="86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3B0E-2075-6B4D-B540-96166C570E07}" type="datetimeFigureOut">
              <a:rPr lang="en-US" smtClean="0"/>
              <a:t>11/8/18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DFA78-D4A1-5D49-A7CC-C8FA6BA95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2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FA78-D4A1-5D49-A7CC-C8FA6BA95D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FA78-D4A1-5D49-A7CC-C8FA6BA95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1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3F58-F161-DC45-A072-096419F3D114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7D90-B3A7-DA46-BBE5-613DDA57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6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3F58-F161-DC45-A072-096419F3D114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7D90-B3A7-DA46-BBE5-613DDA57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9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3F58-F161-DC45-A072-096419F3D114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7D90-B3A7-DA46-BBE5-613DDA57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5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3F58-F161-DC45-A072-096419F3D114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7D90-B3A7-DA46-BBE5-613DDA57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3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3F58-F161-DC45-A072-096419F3D114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7D90-B3A7-DA46-BBE5-613DDA57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0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3F58-F161-DC45-A072-096419F3D114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7D90-B3A7-DA46-BBE5-613DDA57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3F58-F161-DC45-A072-096419F3D114}" type="datetimeFigureOut">
              <a:rPr lang="en-US" smtClean="0"/>
              <a:t>11/8/18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7D90-B3A7-DA46-BBE5-613DDA57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3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3F58-F161-DC45-A072-096419F3D114}" type="datetimeFigureOut">
              <a:rPr lang="en-US" smtClean="0"/>
              <a:t>11/8/18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7D90-B3A7-DA46-BBE5-613DDA57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6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3F58-F161-DC45-A072-096419F3D114}" type="datetimeFigureOut">
              <a:rPr lang="en-US" smtClean="0"/>
              <a:t>11/8/18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7D90-B3A7-DA46-BBE5-613DDA57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3F58-F161-DC45-A072-096419F3D114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7D90-B3A7-DA46-BBE5-613DDA57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1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3F58-F161-DC45-A072-096419F3D114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7D90-B3A7-DA46-BBE5-613DDA57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6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93F58-F161-DC45-A072-096419F3D114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7D90-B3A7-DA46-BBE5-613DDA57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7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usgen@jhcv.co" TargetMode="External"/><Relationship Id="rId3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 ABOGADO Y EL DERECHO INTERNACIONAL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Embajador</a:t>
            </a:r>
            <a:r>
              <a:rPr lang="en-US" dirty="0" smtClean="0">
                <a:solidFill>
                  <a:schemeClr val="bg1"/>
                </a:solidFill>
              </a:rPr>
              <a:t> (r) José </a:t>
            </a:r>
            <a:r>
              <a:rPr lang="en-US" dirty="0" err="1" smtClean="0">
                <a:solidFill>
                  <a:schemeClr val="bg1"/>
                </a:solidFill>
              </a:rPr>
              <a:t>Humberto</a:t>
            </a:r>
            <a:r>
              <a:rPr lang="en-US" dirty="0" smtClean="0">
                <a:solidFill>
                  <a:schemeClr val="bg1"/>
                </a:solidFill>
              </a:rPr>
              <a:t> Castro Villalobos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ORGANOS DE LAS RELACIONES INTERNACIONALES (6)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C.4.1. Misiones ante </a:t>
            </a:r>
            <a:r>
              <a:rPr lang="en-US" dirty="0" err="1" smtClean="0">
                <a:solidFill>
                  <a:srgbClr val="FFFFFF"/>
                </a:solidFill>
              </a:rPr>
              <a:t>organismos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internacionales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En </a:t>
            </a:r>
            <a:r>
              <a:rPr lang="en-US" dirty="0" err="1" smtClean="0">
                <a:solidFill>
                  <a:srgbClr val="FFFFFF"/>
                </a:solidFill>
              </a:rPr>
              <a:t>este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caso</a:t>
            </a:r>
            <a:r>
              <a:rPr lang="en-US" dirty="0" smtClean="0">
                <a:solidFill>
                  <a:srgbClr val="FFFFFF"/>
                </a:solidFill>
              </a:rPr>
              <a:t>, los </a:t>
            </a:r>
            <a:r>
              <a:rPr lang="en-US" dirty="0" err="1" smtClean="0">
                <a:solidFill>
                  <a:srgbClr val="FFFFFF"/>
                </a:solidFill>
              </a:rPr>
              <a:t>rangos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las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misiones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permanentes</a:t>
            </a:r>
            <a:r>
              <a:rPr lang="en-US" dirty="0" smtClean="0">
                <a:solidFill>
                  <a:srgbClr val="FFFFFF"/>
                </a:solidFill>
              </a:rPr>
              <a:t> ante los </a:t>
            </a:r>
            <a:r>
              <a:rPr lang="en-US" dirty="0" err="1" smtClean="0">
                <a:solidFill>
                  <a:srgbClr val="FFFFFF"/>
                </a:solidFill>
              </a:rPr>
              <a:t>organismos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internacionales</a:t>
            </a:r>
            <a:r>
              <a:rPr lang="en-US" dirty="0" smtClean="0">
                <a:solidFill>
                  <a:srgbClr val="FFFFFF"/>
                </a:solidFill>
              </a:rPr>
              <a:t> (ONU, OI </a:t>
            </a:r>
            <a:r>
              <a:rPr lang="en-US" dirty="0" err="1" smtClean="0">
                <a:solidFill>
                  <a:srgbClr val="FFFFFF"/>
                </a:solidFill>
              </a:rPr>
              <a:t>Ginebra</a:t>
            </a:r>
            <a:r>
              <a:rPr lang="en-US" dirty="0" smtClean="0">
                <a:solidFill>
                  <a:srgbClr val="FFFFFF"/>
                </a:solidFill>
              </a:rPr>
              <a:t>, OI </a:t>
            </a:r>
            <a:r>
              <a:rPr lang="en-US" dirty="0" err="1" smtClean="0">
                <a:solidFill>
                  <a:srgbClr val="FFFFFF"/>
                </a:solidFill>
              </a:rPr>
              <a:t>Viena</a:t>
            </a:r>
            <a:r>
              <a:rPr lang="en-US" dirty="0" smtClean="0">
                <a:solidFill>
                  <a:srgbClr val="FFFFFF"/>
                </a:solidFill>
              </a:rPr>
              <a:t>, UNESCO, OEA, etc.) son los </a:t>
            </a:r>
            <a:r>
              <a:rPr lang="en-US" dirty="0" err="1" smtClean="0">
                <a:solidFill>
                  <a:srgbClr val="FFFFFF"/>
                </a:solidFill>
              </a:rPr>
              <a:t>mismos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que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existen</a:t>
            </a:r>
            <a:r>
              <a:rPr lang="en-US" dirty="0" smtClean="0">
                <a:solidFill>
                  <a:srgbClr val="FFFFFF"/>
                </a:solidFill>
              </a:rPr>
              <a:t> en la </a:t>
            </a:r>
            <a:r>
              <a:rPr lang="en-US" dirty="0" err="1" smtClean="0">
                <a:solidFill>
                  <a:srgbClr val="FFFFFF"/>
                </a:solidFill>
              </a:rPr>
              <a:t>rama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diplomática</a:t>
            </a:r>
            <a:r>
              <a:rPr lang="en-US" dirty="0" smtClean="0">
                <a:solidFill>
                  <a:srgbClr val="FFFFFF"/>
                </a:solidFill>
              </a:rPr>
              <a:t> con la </a:t>
            </a:r>
            <a:r>
              <a:rPr lang="en-US" dirty="0" err="1" smtClean="0">
                <a:solidFill>
                  <a:srgbClr val="FFFFFF"/>
                </a:solidFill>
              </a:rPr>
              <a:t>salvedad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que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sus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titulares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reciben</a:t>
            </a:r>
            <a:r>
              <a:rPr lang="en-US" dirty="0" smtClean="0">
                <a:solidFill>
                  <a:srgbClr val="FFFFFF"/>
                </a:solidFill>
              </a:rPr>
              <a:t> el </a:t>
            </a:r>
            <a:r>
              <a:rPr lang="en-US" dirty="0" err="1" smtClean="0">
                <a:solidFill>
                  <a:srgbClr val="FFFFFF"/>
                </a:solidFill>
              </a:rPr>
              <a:t>nombre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Representantes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Permanentes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9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ORGANOS DE LAS RELACIONES INTERNACIONALES (7)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C.5.1. Los </a:t>
            </a:r>
            <a:r>
              <a:rPr lang="en-US" dirty="0" err="1" smtClean="0">
                <a:solidFill>
                  <a:srgbClr val="FFFFFF"/>
                </a:solidFill>
              </a:rPr>
              <a:t>miembros</a:t>
            </a:r>
            <a:r>
              <a:rPr lang="en-US" dirty="0" smtClean="0">
                <a:solidFill>
                  <a:srgbClr val="FFFFFF"/>
                </a:solidFill>
              </a:rPr>
              <a:t> del </a:t>
            </a:r>
            <a:r>
              <a:rPr lang="en-US" dirty="0" err="1" smtClean="0">
                <a:solidFill>
                  <a:srgbClr val="FFFFFF"/>
                </a:solidFill>
              </a:rPr>
              <a:t>Servicio</a:t>
            </a:r>
            <a:r>
              <a:rPr lang="en-US" dirty="0" smtClean="0">
                <a:solidFill>
                  <a:srgbClr val="FFFFFF"/>
                </a:solidFill>
              </a:rPr>
              <a:t> Exterior </a:t>
            </a:r>
            <a:r>
              <a:rPr lang="en-US" dirty="0" err="1" smtClean="0">
                <a:solidFill>
                  <a:srgbClr val="FFFFFF"/>
                </a:solidFill>
              </a:rPr>
              <a:t>Mexicano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también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pueden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comisionados</a:t>
            </a:r>
            <a:r>
              <a:rPr lang="en-US" dirty="0" smtClean="0">
                <a:solidFill>
                  <a:srgbClr val="FFFFFF"/>
                </a:solidFill>
              </a:rPr>
              <a:t> en </a:t>
            </a:r>
            <a:r>
              <a:rPr lang="en-US" dirty="0" err="1" smtClean="0">
                <a:solidFill>
                  <a:srgbClr val="FFFFFF"/>
                </a:solidFill>
              </a:rPr>
              <a:t>diferentes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instituciones</a:t>
            </a:r>
            <a:r>
              <a:rPr lang="en-US" dirty="0" smtClean="0">
                <a:solidFill>
                  <a:srgbClr val="FFFFFF"/>
                </a:solidFill>
              </a:rPr>
              <a:t> del </a:t>
            </a:r>
            <a:r>
              <a:rPr lang="en-US" dirty="0" err="1" smtClean="0">
                <a:solidFill>
                  <a:srgbClr val="FFFFFF"/>
                </a:solidFill>
              </a:rPr>
              <a:t>gobierno</a:t>
            </a:r>
            <a:r>
              <a:rPr lang="en-US" dirty="0" smtClean="0">
                <a:solidFill>
                  <a:srgbClr val="FFFFFF"/>
                </a:solidFill>
              </a:rPr>
              <a:t> u </a:t>
            </a:r>
            <a:r>
              <a:rPr lang="en-US" dirty="0" err="1" smtClean="0">
                <a:solidFill>
                  <a:srgbClr val="FFFFFF"/>
                </a:solidFill>
              </a:rPr>
              <a:t>otros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organismos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nacionales</a:t>
            </a:r>
            <a:r>
              <a:rPr lang="en-US" dirty="0" smtClean="0">
                <a:solidFill>
                  <a:srgbClr val="FFFFFF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dirty="0" err="1" smtClean="0">
                <a:solidFill>
                  <a:srgbClr val="FFFFFF"/>
                </a:solidFill>
              </a:rPr>
              <a:t>Secretarías</a:t>
            </a:r>
            <a:r>
              <a:rPr lang="en-US" dirty="0" smtClean="0">
                <a:solidFill>
                  <a:srgbClr val="FFFFFF"/>
                </a:solidFill>
              </a:rPr>
              <a:t> de Estado</a:t>
            </a:r>
          </a:p>
          <a:p>
            <a:pPr>
              <a:buFontTx/>
              <a:buChar char="•"/>
            </a:pPr>
            <a:r>
              <a:rPr lang="en-US" dirty="0" err="1" smtClean="0">
                <a:solidFill>
                  <a:srgbClr val="FFFFFF"/>
                </a:solidFill>
              </a:rPr>
              <a:t>Órganos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descentralizados</a:t>
            </a:r>
            <a:r>
              <a:rPr lang="en-US" dirty="0" smtClean="0">
                <a:solidFill>
                  <a:srgbClr val="FFFFFF"/>
                </a:solidFill>
              </a:rPr>
              <a:t> (CFE, PEMEX, etc.)</a:t>
            </a:r>
          </a:p>
          <a:p>
            <a:pPr>
              <a:buFontTx/>
              <a:buChar char="•"/>
            </a:pPr>
            <a:r>
              <a:rPr lang="en-US" dirty="0" err="1" smtClean="0">
                <a:solidFill>
                  <a:srgbClr val="FFFFFF"/>
                </a:solidFill>
              </a:rPr>
              <a:t>Otras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instituciones</a:t>
            </a:r>
            <a:r>
              <a:rPr lang="en-US" dirty="0" smtClean="0">
                <a:solidFill>
                  <a:srgbClr val="FFFFFF"/>
                </a:solidFill>
              </a:rPr>
              <a:t> (CNDH, IFE, etc.)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8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ORGANIZACIONES INTERNACIONALES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C.5.1. Principio de </a:t>
            </a:r>
            <a:r>
              <a:rPr lang="en-US" dirty="0" err="1" smtClean="0">
                <a:solidFill>
                  <a:srgbClr val="FFFFFF"/>
                </a:solidFill>
              </a:rPr>
              <a:t>distribución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geográfica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equitativa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Bajo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este</a:t>
            </a:r>
            <a:r>
              <a:rPr lang="en-US" dirty="0" smtClean="0">
                <a:solidFill>
                  <a:srgbClr val="FFFFFF"/>
                </a:solidFill>
              </a:rPr>
              <a:t> principio, los </a:t>
            </a:r>
            <a:r>
              <a:rPr lang="en-US" dirty="0" err="1" smtClean="0">
                <a:solidFill>
                  <a:srgbClr val="FFFFFF"/>
                </a:solidFill>
              </a:rPr>
              <a:t>Estados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miembros</a:t>
            </a:r>
            <a:r>
              <a:rPr lang="en-US" dirty="0" smtClean="0">
                <a:solidFill>
                  <a:srgbClr val="FFFFFF"/>
                </a:solidFill>
              </a:rPr>
              <a:t> se </a:t>
            </a:r>
            <a:r>
              <a:rPr lang="en-US" dirty="0" err="1" smtClean="0">
                <a:solidFill>
                  <a:srgbClr val="FFFFFF"/>
                </a:solidFill>
              </a:rPr>
              <a:t>encuentran</a:t>
            </a:r>
            <a:r>
              <a:rPr lang="en-US" dirty="0" smtClean="0">
                <a:solidFill>
                  <a:srgbClr val="FFFFFF"/>
                </a:solidFill>
              </a:rPr>
              <a:t> en </a:t>
            </a:r>
            <a:r>
              <a:rPr lang="en-US" dirty="0" err="1" smtClean="0">
                <a:solidFill>
                  <a:srgbClr val="FFFFFF"/>
                </a:solidFill>
              </a:rPr>
              <a:t>posibilidad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que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sus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nacionales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puedan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integrar</a:t>
            </a:r>
            <a:r>
              <a:rPr lang="en-US" dirty="0" smtClean="0">
                <a:solidFill>
                  <a:srgbClr val="FFFFFF"/>
                </a:solidFill>
              </a:rPr>
              <a:t> los </a:t>
            </a:r>
            <a:r>
              <a:rPr lang="en-US" dirty="0" err="1" smtClean="0">
                <a:solidFill>
                  <a:srgbClr val="FFFFFF"/>
                </a:solidFill>
              </a:rPr>
              <a:t>diferentes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órganos</a:t>
            </a:r>
            <a:r>
              <a:rPr lang="en-US" dirty="0" smtClean="0">
                <a:solidFill>
                  <a:srgbClr val="FFFFFF"/>
                </a:solidFill>
              </a:rPr>
              <a:t> (</a:t>
            </a:r>
            <a:r>
              <a:rPr lang="en-US" dirty="0" err="1">
                <a:solidFill>
                  <a:srgbClr val="FFFFFF"/>
                </a:solidFill>
              </a:rPr>
              <a:t>S</a:t>
            </a:r>
            <a:r>
              <a:rPr lang="en-US" dirty="0" err="1" smtClean="0">
                <a:solidFill>
                  <a:srgbClr val="FFFFFF"/>
                </a:solidFill>
              </a:rPr>
              <a:t>ecretariado</a:t>
            </a:r>
            <a:r>
              <a:rPr lang="en-US" dirty="0" smtClean="0">
                <a:solidFill>
                  <a:srgbClr val="FFFFFF"/>
                </a:solidFill>
              </a:rPr>
              <a:t>) de </a:t>
            </a:r>
            <a:r>
              <a:rPr lang="en-US" dirty="0" err="1" smtClean="0">
                <a:solidFill>
                  <a:srgbClr val="FFFFFF"/>
                </a:solidFill>
              </a:rPr>
              <a:t>las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distintas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organizaciones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internacionales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que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existen</a:t>
            </a:r>
            <a:r>
              <a:rPr lang="en-US" dirty="0" smtClean="0">
                <a:solidFill>
                  <a:srgbClr val="FFFFFF"/>
                </a:solidFill>
              </a:rPr>
              <a:t>. Este principio </a:t>
            </a:r>
            <a:r>
              <a:rPr lang="en-US" dirty="0" err="1" smtClean="0">
                <a:solidFill>
                  <a:srgbClr val="FFFFFF"/>
                </a:solidFill>
              </a:rPr>
              <a:t>pretende</a:t>
            </a:r>
            <a:r>
              <a:rPr lang="en-US" dirty="0" smtClean="0">
                <a:solidFill>
                  <a:srgbClr val="FFFFFF"/>
                </a:solidFill>
              </a:rPr>
              <a:t> la </a:t>
            </a:r>
            <a:r>
              <a:rPr lang="en-US" dirty="0" err="1" smtClean="0">
                <a:solidFill>
                  <a:srgbClr val="FFFFFF"/>
                </a:solidFill>
              </a:rPr>
              <a:t>representación</a:t>
            </a:r>
            <a:r>
              <a:rPr lang="en-US" dirty="0" smtClean="0">
                <a:solidFill>
                  <a:srgbClr val="FFFFFF"/>
                </a:solidFill>
              </a:rPr>
              <a:t> universal de </a:t>
            </a:r>
            <a:r>
              <a:rPr lang="en-US" dirty="0" err="1" smtClean="0">
                <a:solidFill>
                  <a:srgbClr val="FFFFFF"/>
                </a:solidFill>
              </a:rPr>
              <a:t>sus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estructuras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0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ORGANIZACIONES INTERNACIONALES (2)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C.5.1.1. </a:t>
            </a:r>
            <a:r>
              <a:rPr lang="en-US" dirty="0" err="1" smtClean="0">
                <a:solidFill>
                  <a:srgbClr val="FFFFFF"/>
                </a:solidFill>
              </a:rPr>
              <a:t>Bajo</a:t>
            </a:r>
            <a:r>
              <a:rPr lang="en-US" dirty="0" smtClean="0">
                <a:solidFill>
                  <a:srgbClr val="FFFFFF"/>
                </a:solidFill>
              </a:rPr>
              <a:t> el principio de </a:t>
            </a:r>
            <a:r>
              <a:rPr lang="en-US" dirty="0" err="1" smtClean="0">
                <a:solidFill>
                  <a:srgbClr val="FFFFFF"/>
                </a:solidFill>
              </a:rPr>
              <a:t>representatividad</a:t>
            </a:r>
            <a:r>
              <a:rPr lang="en-US" dirty="0" smtClean="0">
                <a:solidFill>
                  <a:srgbClr val="FFFFFF"/>
                </a:solidFill>
              </a:rPr>
              <a:t> de los </a:t>
            </a:r>
            <a:r>
              <a:rPr lang="en-US" dirty="0" err="1" smtClean="0">
                <a:solidFill>
                  <a:srgbClr val="FFFFFF"/>
                </a:solidFill>
              </a:rPr>
              <a:t>Estados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miembros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existen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nombramientos</a:t>
            </a:r>
            <a:r>
              <a:rPr lang="en-US" dirty="0" smtClean="0">
                <a:solidFill>
                  <a:srgbClr val="FFFFFF"/>
                </a:solidFill>
              </a:rPr>
              <a:t>:</a:t>
            </a:r>
          </a:p>
          <a:p>
            <a:pPr marL="514350" indent="-514350">
              <a:buAutoNum type="alphaLcPeriod"/>
            </a:pPr>
            <a:r>
              <a:rPr lang="en-US" dirty="0" err="1" smtClean="0">
                <a:solidFill>
                  <a:srgbClr val="FFFFFF"/>
                </a:solidFill>
              </a:rPr>
              <a:t>Elección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por</a:t>
            </a:r>
            <a:r>
              <a:rPr lang="en-US" dirty="0" smtClean="0">
                <a:solidFill>
                  <a:srgbClr val="FFFFFF"/>
                </a:solidFill>
              </a:rPr>
              <a:t> los </a:t>
            </a:r>
            <a:r>
              <a:rPr lang="en-US" dirty="0" err="1" smtClean="0">
                <a:solidFill>
                  <a:srgbClr val="FFFFFF"/>
                </a:solidFill>
              </a:rPr>
              <a:t>Estados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miembros</a:t>
            </a:r>
            <a:r>
              <a:rPr lang="en-US" dirty="0" smtClean="0">
                <a:solidFill>
                  <a:srgbClr val="FFFFFF"/>
                </a:solidFill>
              </a:rPr>
              <a:t> (CDI, CIJ)</a:t>
            </a:r>
          </a:p>
          <a:p>
            <a:pPr marL="514350" indent="-514350">
              <a:buAutoNum type="alphaLcPeriod"/>
            </a:pPr>
            <a:r>
              <a:rPr lang="en-US" dirty="0" err="1" smtClean="0">
                <a:solidFill>
                  <a:srgbClr val="FFFFFF"/>
                </a:solidFill>
              </a:rPr>
              <a:t>Designación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por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cuotas</a:t>
            </a:r>
            <a:endParaRPr lang="en-US" dirty="0" smtClean="0">
              <a:solidFill>
                <a:srgbClr val="FFFFFF"/>
              </a:solidFill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solidFill>
                  <a:srgbClr val="FFFFFF"/>
                </a:solidFill>
              </a:rPr>
              <a:t>Designación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por</a:t>
            </a:r>
            <a:r>
              <a:rPr lang="en-US" dirty="0" smtClean="0">
                <a:solidFill>
                  <a:srgbClr val="FFFFFF"/>
                </a:solidFill>
              </a:rPr>
              <a:t> el </a:t>
            </a:r>
            <a:r>
              <a:rPr lang="en-US" dirty="0" err="1" smtClean="0">
                <a:solidFill>
                  <a:srgbClr val="FFFFFF"/>
                </a:solidFill>
              </a:rPr>
              <a:t>Secretario</a:t>
            </a:r>
            <a:r>
              <a:rPr lang="en-US" dirty="0" smtClean="0">
                <a:solidFill>
                  <a:srgbClr val="FFFFFF"/>
                </a:solidFill>
              </a:rPr>
              <a:t> General</a:t>
            </a:r>
          </a:p>
          <a:p>
            <a:pPr marL="514350" indent="-514350">
              <a:buAutoNum type="alphaLcPeriod"/>
            </a:pPr>
            <a:r>
              <a:rPr lang="en-US" dirty="0" err="1" smtClean="0">
                <a:solidFill>
                  <a:srgbClr val="FFFFFF"/>
                </a:solidFill>
              </a:rPr>
              <a:t>Nombramientos</a:t>
            </a:r>
            <a:r>
              <a:rPr lang="en-US" dirty="0" smtClean="0">
                <a:solidFill>
                  <a:srgbClr val="FFFFFF"/>
                </a:solidFill>
              </a:rPr>
              <a:t> en </a:t>
            </a:r>
            <a:r>
              <a:rPr lang="en-US" dirty="0" err="1" smtClean="0">
                <a:solidFill>
                  <a:srgbClr val="FFFFFF"/>
                </a:solidFill>
              </a:rPr>
              <a:t>órganos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técnicos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por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concurso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 marL="514350" indent="-514350">
              <a:buAutoNum type="alphaLcPeriod"/>
            </a:pPr>
            <a:endParaRPr lang="en-US" dirty="0" smtClean="0">
              <a:solidFill>
                <a:srgbClr val="FFFFFF"/>
              </a:solidFill>
            </a:endParaRPr>
          </a:p>
          <a:p>
            <a:pPr marL="514350" indent="-514350">
              <a:buAutoNum type="alphaLcPeriod"/>
            </a:pPr>
            <a:endParaRPr lang="en-US" dirty="0" smtClean="0">
              <a:solidFill>
                <a:srgbClr val="FFFFFF"/>
              </a:solidFill>
            </a:endParaRPr>
          </a:p>
          <a:p>
            <a:pPr marL="514350" indent="-514350">
              <a:buAutoNum type="alphaLcPeriod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0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RAMAS DEL DERECHO INTERNACIONAL (2)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B.1. </a:t>
            </a:r>
            <a:r>
              <a:rPr lang="en-US" dirty="0" err="1" smtClean="0">
                <a:solidFill>
                  <a:srgbClr val="FFFFFF"/>
                </a:solidFill>
              </a:rPr>
              <a:t>Derecho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internacional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privado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B.1.1. </a:t>
            </a:r>
            <a:r>
              <a:rPr lang="en-US" dirty="0" err="1" smtClean="0">
                <a:solidFill>
                  <a:srgbClr val="FFFFFF"/>
                </a:solidFill>
              </a:rPr>
              <a:t>Funciones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consulares</a:t>
            </a:r>
            <a:r>
              <a:rPr lang="en-US" dirty="0" smtClean="0">
                <a:solidFill>
                  <a:srgbClr val="FFFFFF"/>
                </a:solidFill>
              </a:rPr>
              <a:t> (</a:t>
            </a:r>
            <a:r>
              <a:rPr lang="en-US" dirty="0" err="1" smtClean="0">
                <a:solidFill>
                  <a:srgbClr val="FFFFFF"/>
                </a:solidFill>
              </a:rPr>
              <a:t>nacionalidad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registro</a:t>
            </a:r>
            <a:r>
              <a:rPr lang="en-US" dirty="0" smtClean="0">
                <a:solidFill>
                  <a:srgbClr val="FFFFFF"/>
                </a:solidFill>
              </a:rPr>
              <a:t> civil, </a:t>
            </a:r>
            <a:r>
              <a:rPr lang="en-US" dirty="0" err="1" smtClean="0">
                <a:solidFill>
                  <a:srgbClr val="FFFFFF"/>
                </a:solidFill>
              </a:rPr>
              <a:t>funciones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notariales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cooperacion</a:t>
            </a:r>
            <a:r>
              <a:rPr lang="en-US" dirty="0" smtClean="0">
                <a:solidFill>
                  <a:srgbClr val="FFFFFF"/>
                </a:solidFill>
              </a:rPr>
              <a:t> judicial, </a:t>
            </a:r>
            <a:r>
              <a:rPr lang="en-US" dirty="0" err="1" smtClean="0">
                <a:solidFill>
                  <a:srgbClr val="FFFFFF"/>
                </a:solidFill>
              </a:rPr>
              <a:t>exhortos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cartas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rogatorias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ejecución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sentencias</a:t>
            </a:r>
            <a:r>
              <a:rPr lang="en-US" dirty="0" smtClean="0">
                <a:solidFill>
                  <a:srgbClr val="FFFFFF"/>
                </a:solidFill>
              </a:rPr>
              <a:t>, etc.)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B.1.2. </a:t>
            </a:r>
            <a:r>
              <a:rPr lang="en-US" dirty="0" err="1" smtClean="0">
                <a:solidFill>
                  <a:srgbClr val="FFFFFF"/>
                </a:solidFill>
              </a:rPr>
              <a:t>Abogado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privado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litigante</a:t>
            </a:r>
            <a:r>
              <a:rPr lang="en-US" dirty="0" smtClean="0">
                <a:solidFill>
                  <a:srgbClr val="FFFFFF"/>
                </a:solidFill>
              </a:rPr>
              <a:t> en </a:t>
            </a:r>
            <a:r>
              <a:rPr lang="en-US" dirty="0" err="1" smtClean="0">
                <a:solidFill>
                  <a:srgbClr val="FFFFFF"/>
                </a:solidFill>
              </a:rPr>
              <a:t>Derecho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internacional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privado</a:t>
            </a:r>
            <a:r>
              <a:rPr lang="en-US" dirty="0" smtClean="0">
                <a:solidFill>
                  <a:srgbClr val="FFFFFF"/>
                </a:solidFill>
              </a:rPr>
              <a:t> (</a:t>
            </a:r>
            <a:r>
              <a:rPr lang="en-US" dirty="0" err="1" smtClean="0">
                <a:solidFill>
                  <a:srgbClr val="FFFFFF"/>
                </a:solidFill>
              </a:rPr>
              <a:t>práctica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privada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RAMAS DE DERECHO INTERNACIONAL PUBLICO (3)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Derecho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</a:t>
            </a:r>
            <a:r>
              <a:rPr lang="en-US" dirty="0" err="1" smtClean="0">
                <a:solidFill>
                  <a:srgbClr val="FFFFFF"/>
                </a:solidFill>
              </a:rPr>
              <a:t>iplomático</a:t>
            </a:r>
            <a:r>
              <a:rPr lang="en-US" dirty="0" smtClean="0">
                <a:solidFill>
                  <a:srgbClr val="FFFFFF"/>
                </a:solidFill>
              </a:rPr>
              <a:t> y Consular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Derechos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Humanos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Derecho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Humanitario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Derecho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económico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internacional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Derecho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Aéreo</a:t>
            </a:r>
            <a:r>
              <a:rPr lang="en-US" dirty="0" smtClean="0">
                <a:solidFill>
                  <a:srgbClr val="FFFFFF"/>
                </a:solidFill>
              </a:rPr>
              <a:t> y </a:t>
            </a:r>
            <a:r>
              <a:rPr lang="en-US" dirty="0" err="1" smtClean="0">
                <a:solidFill>
                  <a:srgbClr val="FFFFFF"/>
                </a:solidFill>
              </a:rPr>
              <a:t>Espacial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Derecho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Marítimo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Derecho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Internacional</a:t>
            </a:r>
            <a:r>
              <a:rPr lang="en-US" dirty="0" smtClean="0">
                <a:solidFill>
                  <a:srgbClr val="FFFFFF"/>
                </a:solidFill>
              </a:rPr>
              <a:t> del </a:t>
            </a:r>
            <a:r>
              <a:rPr lang="en-US" dirty="0" err="1" smtClean="0">
                <a:solidFill>
                  <a:srgbClr val="FFFFFF"/>
                </a:solidFill>
              </a:rPr>
              <a:t>Medio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Ambiente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Derecho</a:t>
            </a:r>
            <a:r>
              <a:rPr lang="en-US" dirty="0" smtClean="0">
                <a:solidFill>
                  <a:srgbClr val="FFFFFF"/>
                </a:solidFill>
              </a:rPr>
              <a:t> Penal </a:t>
            </a:r>
            <a:r>
              <a:rPr lang="en-US" dirty="0" err="1" smtClean="0">
                <a:solidFill>
                  <a:srgbClr val="FFFFFF"/>
                </a:solidFill>
              </a:rPr>
              <a:t>Internacional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Derecho</a:t>
            </a:r>
            <a:r>
              <a:rPr lang="en-US" dirty="0" smtClean="0">
                <a:solidFill>
                  <a:srgbClr val="FFFFFF"/>
                </a:solidFill>
              </a:rPr>
              <a:t> Civil </a:t>
            </a:r>
            <a:r>
              <a:rPr lang="en-US" dirty="0" err="1" smtClean="0">
                <a:solidFill>
                  <a:srgbClr val="FFFFFF"/>
                </a:solidFill>
              </a:rPr>
              <a:t>Internacional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Derecho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Internacional</a:t>
            </a:r>
            <a:r>
              <a:rPr lang="en-US" dirty="0" smtClean="0">
                <a:solidFill>
                  <a:srgbClr val="FFFFFF"/>
                </a:solidFill>
              </a:rPr>
              <a:t> de la </a:t>
            </a:r>
            <a:r>
              <a:rPr lang="en-US" dirty="0" err="1" smtClean="0">
                <a:solidFill>
                  <a:srgbClr val="FFFFFF"/>
                </a:solidFill>
              </a:rPr>
              <a:t>Propiedad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Intelectua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Prácticas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profesionales</a:t>
            </a:r>
            <a:r>
              <a:rPr lang="en-US" dirty="0" smtClean="0">
                <a:solidFill>
                  <a:srgbClr val="FFFFFF"/>
                </a:solidFill>
              </a:rPr>
              <a:t> en </a:t>
            </a:r>
            <a:r>
              <a:rPr lang="en-US" dirty="0" err="1" smtClean="0">
                <a:solidFill>
                  <a:srgbClr val="FFFFFF"/>
                </a:solidFill>
              </a:rPr>
              <a:t>embajadas</a:t>
            </a:r>
            <a:r>
              <a:rPr lang="en-US" dirty="0" smtClean="0">
                <a:solidFill>
                  <a:srgbClr val="FFFFFF"/>
                </a:solidFill>
              </a:rPr>
              <a:t> y </a:t>
            </a:r>
            <a:r>
              <a:rPr lang="en-US" dirty="0" err="1" smtClean="0">
                <a:solidFill>
                  <a:srgbClr val="FFFFFF"/>
                </a:solidFill>
              </a:rPr>
              <a:t>consulados</a:t>
            </a:r>
            <a:r>
              <a:rPr lang="en-US" dirty="0" smtClean="0">
                <a:solidFill>
                  <a:srgbClr val="FFFFFF"/>
                </a:solidFill>
              </a:rPr>
              <a:t> de México (</a:t>
            </a:r>
            <a:r>
              <a:rPr lang="en-US" dirty="0" err="1" smtClean="0">
                <a:solidFill>
                  <a:srgbClr val="FFFFFF"/>
                </a:solidFill>
              </a:rPr>
              <a:t>sre.gob.mx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3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EL ABOGADO Y EL DERECHO INTERNACIONAL (1)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Muchas</a:t>
            </a:r>
            <a:r>
              <a:rPr lang="en-US" sz="4000" dirty="0" smtClean="0">
                <a:solidFill>
                  <a:srgbClr val="FFFFFF"/>
                </a:solidFill>
              </a:rPr>
              <a:t> gracias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E-mail: </a:t>
            </a:r>
            <a:r>
              <a:rPr lang="en-US" b="1" dirty="0" smtClean="0">
                <a:solidFill>
                  <a:srgbClr val="FFFF00"/>
                </a:solidFill>
                <a:hlinkClick r:id="rId2"/>
              </a:rPr>
              <a:t>iusgen@jhcv.co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Website: </a:t>
            </a:r>
            <a:r>
              <a:rPr lang="en-US" dirty="0" err="1" smtClean="0">
                <a:solidFill>
                  <a:srgbClr val="FFFFFF"/>
                </a:solidFill>
              </a:rPr>
              <a:t>jhcv.co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kosov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63" y="1600200"/>
            <a:ext cx="335256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64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DICCIONARIO DE DERECHO INTERNACIONAL PUBLICO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portada-dic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63" r="-74063"/>
          <a:stretch>
            <a:fillRect/>
          </a:stretch>
        </p:blipFill>
        <p:spPr>
          <a:xfrm>
            <a:off x="92267" y="1600200"/>
            <a:ext cx="8959466" cy="4927361"/>
          </a:xfrm>
        </p:spPr>
      </p:pic>
    </p:spTree>
    <p:extLst>
      <p:ext uri="{BB962C8B-B14F-4D97-AF65-F5344CB8AC3E}">
        <p14:creationId xmlns:p14="http://schemas.microsoft.com/office/powerpoint/2010/main" val="411754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RAMAS DEL DERECHO INTERNACIONAL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A. </a:t>
            </a:r>
            <a:r>
              <a:rPr lang="en-US" dirty="0" err="1" smtClean="0">
                <a:solidFill>
                  <a:srgbClr val="FFFFFF"/>
                </a:solidFill>
              </a:rPr>
              <a:t>Derecho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internacional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público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B. </a:t>
            </a:r>
            <a:r>
              <a:rPr lang="en-US" dirty="0" err="1" smtClean="0">
                <a:solidFill>
                  <a:srgbClr val="FFFFFF"/>
                </a:solidFill>
              </a:rPr>
              <a:t>Derecho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internacional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privado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A. 1. </a:t>
            </a:r>
            <a:r>
              <a:rPr lang="en-US" dirty="0" err="1" smtClean="0">
                <a:solidFill>
                  <a:srgbClr val="FFFFFF"/>
                </a:solidFill>
              </a:rPr>
              <a:t>Derecho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diplomático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err="1" smtClean="0">
                <a:solidFill>
                  <a:srgbClr val="FFFFFF"/>
                </a:solidFill>
              </a:rPr>
              <a:t>Convención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Viena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sobre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Relaciones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Diplomáticas</a:t>
            </a:r>
            <a:r>
              <a:rPr lang="en-US" dirty="0" smtClean="0">
                <a:solidFill>
                  <a:srgbClr val="FFFFFF"/>
                </a:solidFill>
              </a:rPr>
              <a:t> de 1961)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err="1" smtClean="0">
                <a:solidFill>
                  <a:srgbClr val="FFFFFF"/>
                </a:solidFill>
              </a:rPr>
              <a:t>Convención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Viena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sobre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Relaciones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Consulares</a:t>
            </a:r>
            <a:r>
              <a:rPr lang="en-US" dirty="0" smtClean="0">
                <a:solidFill>
                  <a:srgbClr val="FFFFFF"/>
                </a:solidFill>
              </a:rPr>
              <a:t> de 1963)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8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DIPLOMACIA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A.1.1. Estado (</a:t>
            </a:r>
            <a:r>
              <a:rPr lang="en-US" dirty="0" err="1" smtClean="0">
                <a:solidFill>
                  <a:srgbClr val="FFFFFF"/>
                </a:solidFill>
              </a:rPr>
              <a:t>gubernamental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A.1.2.  Multilateral (</a:t>
            </a:r>
            <a:r>
              <a:rPr lang="en-US" dirty="0" err="1" smtClean="0">
                <a:solidFill>
                  <a:srgbClr val="FFFFFF"/>
                </a:solidFill>
              </a:rPr>
              <a:t>Convención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Viena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sobre</a:t>
            </a:r>
            <a:r>
              <a:rPr lang="en-US" dirty="0" smtClean="0">
                <a:solidFill>
                  <a:srgbClr val="FFFFFF"/>
                </a:solidFill>
              </a:rPr>
              <a:t> la </a:t>
            </a:r>
            <a:r>
              <a:rPr lang="en-US" dirty="0" err="1" smtClean="0">
                <a:solidFill>
                  <a:srgbClr val="FFFFFF"/>
                </a:solidFill>
              </a:rPr>
              <a:t>Representación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Estados</a:t>
            </a:r>
            <a:r>
              <a:rPr lang="en-US" dirty="0" smtClean="0">
                <a:solidFill>
                  <a:srgbClr val="FFFFFF"/>
                </a:solidFill>
              </a:rPr>
              <a:t> y </a:t>
            </a:r>
            <a:r>
              <a:rPr lang="en-US" dirty="0" err="1" smtClean="0">
                <a:solidFill>
                  <a:srgbClr val="FFFFFF"/>
                </a:solidFill>
              </a:rPr>
              <a:t>las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Organizaciones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Internacionales</a:t>
            </a:r>
            <a:r>
              <a:rPr lang="en-US" dirty="0" smtClean="0">
                <a:solidFill>
                  <a:srgbClr val="FFFFFF"/>
                </a:solidFill>
              </a:rPr>
              <a:t>  de 1975)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A.1.3. </a:t>
            </a:r>
            <a:r>
              <a:rPr lang="en-US" dirty="0" err="1" smtClean="0">
                <a:solidFill>
                  <a:srgbClr val="FFFFFF"/>
                </a:solidFill>
              </a:rPr>
              <a:t>Comercial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A.1.4. </a:t>
            </a:r>
            <a:r>
              <a:rPr lang="en-US" dirty="0" err="1" smtClean="0">
                <a:solidFill>
                  <a:srgbClr val="FFFFFF"/>
                </a:solidFill>
              </a:rPr>
              <a:t>Financiera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A.1.5.  Cultural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A.1.6.  </a:t>
            </a:r>
            <a:r>
              <a:rPr lang="en-US" dirty="0" err="1" smtClean="0">
                <a:solidFill>
                  <a:srgbClr val="FFFFFF"/>
                </a:solidFill>
              </a:rPr>
              <a:t>Parlamentaria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1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ORGANOS DE LAS RELACIONES INTERNACIONALES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B. </a:t>
            </a:r>
            <a:r>
              <a:rPr lang="en-US" dirty="0" err="1" smtClean="0">
                <a:solidFill>
                  <a:srgbClr val="FFFFFF"/>
                </a:solidFill>
              </a:rPr>
              <a:t>Órganos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centrales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B.1. </a:t>
            </a:r>
            <a:r>
              <a:rPr lang="en-US" dirty="0" err="1" smtClean="0">
                <a:solidFill>
                  <a:srgbClr val="FFFFFF"/>
                </a:solidFill>
              </a:rPr>
              <a:t>Jefe</a:t>
            </a:r>
            <a:r>
              <a:rPr lang="en-US" dirty="0" smtClean="0">
                <a:solidFill>
                  <a:srgbClr val="FFFFFF"/>
                </a:solidFill>
              </a:rPr>
              <a:t> de Estado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B.2. </a:t>
            </a:r>
            <a:r>
              <a:rPr lang="en-US" dirty="0" err="1" smtClean="0">
                <a:solidFill>
                  <a:srgbClr val="FFFFFF"/>
                </a:solidFill>
              </a:rPr>
              <a:t>Jefe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Gobierno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B.3. </a:t>
            </a:r>
            <a:r>
              <a:rPr lang="en-US" dirty="0" err="1" smtClean="0">
                <a:solidFill>
                  <a:srgbClr val="FFFFFF"/>
                </a:solidFill>
              </a:rPr>
              <a:t>Secretario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Relaciones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Exteriores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B.4. </a:t>
            </a:r>
            <a:r>
              <a:rPr lang="en-US" dirty="0" err="1" smtClean="0">
                <a:solidFill>
                  <a:srgbClr val="FFFFFF"/>
                </a:solidFill>
              </a:rPr>
              <a:t>Órgano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Legislativo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B.4.1. </a:t>
            </a:r>
            <a:r>
              <a:rPr lang="en-US" dirty="0" err="1" smtClean="0">
                <a:solidFill>
                  <a:srgbClr val="FFFFFF"/>
                </a:solidFill>
              </a:rPr>
              <a:t>Cámara</a:t>
            </a:r>
            <a:r>
              <a:rPr lang="en-US" dirty="0" smtClean="0">
                <a:solidFill>
                  <a:srgbClr val="FFFFFF"/>
                </a:solidFill>
              </a:rPr>
              <a:t> Alta (</a:t>
            </a:r>
            <a:r>
              <a:rPr lang="en-US" dirty="0" err="1" smtClean="0">
                <a:solidFill>
                  <a:srgbClr val="FFFFFF"/>
                </a:solidFill>
              </a:rPr>
              <a:t>Senado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8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ORGANOS DE LAS RELACIONES INTERNACIONALES (1)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1.En México, el </a:t>
            </a:r>
            <a:r>
              <a:rPr lang="en-US" dirty="0" err="1" smtClean="0">
                <a:solidFill>
                  <a:srgbClr val="FFFFFF"/>
                </a:solidFill>
              </a:rPr>
              <a:t>órgano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encargado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representarlo</a:t>
            </a:r>
            <a:r>
              <a:rPr lang="en-US" dirty="0" smtClean="0">
                <a:solidFill>
                  <a:srgbClr val="FFFFFF"/>
                </a:solidFill>
              </a:rPr>
              <a:t> en el </a:t>
            </a:r>
            <a:r>
              <a:rPr lang="en-US" dirty="0" err="1" smtClean="0">
                <a:solidFill>
                  <a:srgbClr val="FFFFFF"/>
                </a:solidFill>
              </a:rPr>
              <a:t>extranjero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es</a:t>
            </a:r>
            <a:r>
              <a:rPr lang="en-US" dirty="0" smtClean="0">
                <a:solidFill>
                  <a:srgbClr val="FFFFFF"/>
                </a:solidFill>
              </a:rPr>
              <a:t> el </a:t>
            </a:r>
            <a:r>
              <a:rPr lang="en-US" dirty="0" err="1" smtClean="0">
                <a:solidFill>
                  <a:srgbClr val="FFFFFF"/>
                </a:solidFill>
              </a:rPr>
              <a:t>Servicio</a:t>
            </a:r>
            <a:r>
              <a:rPr lang="en-US" dirty="0" smtClean="0">
                <a:solidFill>
                  <a:srgbClr val="FFFFFF"/>
                </a:solidFill>
              </a:rPr>
              <a:t> Exterior </a:t>
            </a:r>
            <a:r>
              <a:rPr lang="en-US" dirty="0" err="1" smtClean="0">
                <a:solidFill>
                  <a:srgbClr val="FFFFFF"/>
                </a:solidFill>
              </a:rPr>
              <a:t>Mexicano</a:t>
            </a:r>
            <a:r>
              <a:rPr lang="en-US" dirty="0" smtClean="0">
                <a:solidFill>
                  <a:srgbClr val="FFFFFF"/>
                </a:solidFill>
              </a:rPr>
              <a:t> (SEM) </a:t>
            </a:r>
            <a:r>
              <a:rPr lang="en-US" dirty="0" err="1" smtClean="0">
                <a:solidFill>
                  <a:srgbClr val="FFFFFF"/>
                </a:solidFill>
              </a:rPr>
              <a:t>que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depende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directamente</a:t>
            </a:r>
            <a:r>
              <a:rPr lang="en-US" dirty="0" smtClean="0">
                <a:solidFill>
                  <a:srgbClr val="FFFFFF"/>
                </a:solidFill>
              </a:rPr>
              <a:t> de la </a:t>
            </a:r>
            <a:r>
              <a:rPr lang="en-US" dirty="0" err="1" smtClean="0">
                <a:solidFill>
                  <a:srgbClr val="FFFFFF"/>
                </a:solidFill>
              </a:rPr>
              <a:t>Secretaría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Relaciones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Exteriores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2.El SEM </a:t>
            </a:r>
            <a:r>
              <a:rPr lang="en-US" dirty="0" err="1" smtClean="0">
                <a:solidFill>
                  <a:srgbClr val="FFFFFF"/>
                </a:solidFill>
              </a:rPr>
              <a:t>es</a:t>
            </a:r>
            <a:r>
              <a:rPr lang="en-US" dirty="0" smtClean="0">
                <a:solidFill>
                  <a:srgbClr val="FFFFFF"/>
                </a:solidFill>
              </a:rPr>
              <a:t> el </a:t>
            </a:r>
            <a:r>
              <a:rPr lang="en-US" dirty="0" err="1" smtClean="0">
                <a:solidFill>
                  <a:srgbClr val="FFFFFF"/>
                </a:solidFill>
              </a:rPr>
              <a:t>más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antiguo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servicio</a:t>
            </a:r>
            <a:r>
              <a:rPr lang="en-US" dirty="0" smtClean="0">
                <a:solidFill>
                  <a:srgbClr val="FFFFFF"/>
                </a:solidFill>
              </a:rPr>
              <a:t> civil de </a:t>
            </a:r>
            <a:r>
              <a:rPr lang="en-US" dirty="0" err="1" smtClean="0">
                <a:solidFill>
                  <a:srgbClr val="FFFFFF"/>
                </a:solidFill>
              </a:rPr>
              <a:t>carrera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Su </a:t>
            </a:r>
            <a:r>
              <a:rPr lang="en-US" dirty="0" err="1" smtClean="0">
                <a:solidFill>
                  <a:srgbClr val="FFFFFF"/>
                </a:solidFill>
              </a:rPr>
              <a:t>primera</a:t>
            </a:r>
            <a:r>
              <a:rPr lang="en-US" dirty="0" smtClean="0">
                <a:solidFill>
                  <a:srgbClr val="FFFFFF"/>
                </a:solidFill>
              </a:rPr>
              <a:t> ley </a:t>
            </a:r>
            <a:r>
              <a:rPr lang="en-US" dirty="0" err="1" smtClean="0">
                <a:solidFill>
                  <a:srgbClr val="FFFFFF"/>
                </a:solidFill>
              </a:rPr>
              <a:t>orgánica</a:t>
            </a:r>
            <a:r>
              <a:rPr lang="en-US" dirty="0" smtClean="0">
                <a:solidFill>
                  <a:srgbClr val="FFFFFF"/>
                </a:solidFill>
              </a:rPr>
              <a:t> data del 31 de </a:t>
            </a:r>
            <a:r>
              <a:rPr lang="en-US" dirty="0" err="1" smtClean="0">
                <a:solidFill>
                  <a:srgbClr val="FFFFFF"/>
                </a:solidFill>
              </a:rPr>
              <a:t>octubre</a:t>
            </a:r>
            <a:r>
              <a:rPr lang="en-US" dirty="0" smtClean="0">
                <a:solidFill>
                  <a:srgbClr val="FFFFFF"/>
                </a:solidFill>
              </a:rPr>
              <a:t> de 1829 </a:t>
            </a:r>
            <a:r>
              <a:rPr lang="en-US" dirty="0" err="1" smtClean="0">
                <a:solidFill>
                  <a:srgbClr val="FFFFFF"/>
                </a:solidFill>
              </a:rPr>
              <a:t>expedida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por</a:t>
            </a:r>
            <a:r>
              <a:rPr lang="en-US" dirty="0" smtClean="0">
                <a:solidFill>
                  <a:srgbClr val="FFFFFF"/>
                </a:solidFill>
              </a:rPr>
              <a:t> el </a:t>
            </a:r>
            <a:r>
              <a:rPr lang="en-US" dirty="0" err="1" smtClean="0">
                <a:solidFill>
                  <a:srgbClr val="FFFFFF"/>
                </a:solidFill>
              </a:rPr>
              <a:t>presidente</a:t>
            </a:r>
            <a:r>
              <a:rPr lang="en-US" dirty="0" smtClean="0">
                <a:solidFill>
                  <a:srgbClr val="FFFFFF"/>
                </a:solidFill>
              </a:rPr>
              <a:t> Vicente Guerrero.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3.Correspondió al </a:t>
            </a:r>
            <a:r>
              <a:rPr lang="en-US" dirty="0" err="1" smtClean="0">
                <a:solidFill>
                  <a:srgbClr val="FFFFFF"/>
                </a:solidFill>
              </a:rPr>
              <a:t>Canciller</a:t>
            </a:r>
            <a:r>
              <a:rPr lang="en-US" dirty="0" smtClean="0">
                <a:solidFill>
                  <a:srgbClr val="FFFFFF"/>
                </a:solidFill>
              </a:rPr>
              <a:t> Lucas </a:t>
            </a:r>
            <a:r>
              <a:rPr lang="en-US" dirty="0" err="1" smtClean="0">
                <a:solidFill>
                  <a:srgbClr val="FFFFFF"/>
                </a:solidFill>
              </a:rPr>
              <a:t>Alamán</a:t>
            </a:r>
            <a:r>
              <a:rPr lang="en-US" dirty="0" smtClean="0">
                <a:solidFill>
                  <a:srgbClr val="FFFFFF"/>
                </a:solidFill>
              </a:rPr>
              <a:t> la </a:t>
            </a:r>
            <a:r>
              <a:rPr lang="en-US" dirty="0" err="1" smtClean="0">
                <a:solidFill>
                  <a:srgbClr val="FFFFFF"/>
                </a:solidFill>
              </a:rPr>
              <a:t>organización</a:t>
            </a:r>
            <a:r>
              <a:rPr lang="en-US" dirty="0" smtClean="0">
                <a:solidFill>
                  <a:srgbClr val="FFFFFF"/>
                </a:solidFill>
              </a:rPr>
              <a:t> del </a:t>
            </a:r>
            <a:r>
              <a:rPr lang="en-US" dirty="0" err="1" smtClean="0">
                <a:solidFill>
                  <a:srgbClr val="FFFFFF"/>
                </a:solidFill>
              </a:rPr>
              <a:t>cuerpo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diplomático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4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ORGANOS DE LAS RELACIONES INTERNACIONALES (2)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C. </a:t>
            </a:r>
            <a:r>
              <a:rPr lang="en-US" dirty="0" err="1" smtClean="0">
                <a:solidFill>
                  <a:srgbClr val="FFFFFF"/>
                </a:solidFill>
              </a:rPr>
              <a:t>Órganos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externos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C.1. </a:t>
            </a:r>
            <a:r>
              <a:rPr lang="en-US" dirty="0" err="1" smtClean="0">
                <a:solidFill>
                  <a:srgbClr val="FFFFFF"/>
                </a:solidFill>
              </a:rPr>
              <a:t>Representantes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diplomáticos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C.2. </a:t>
            </a:r>
            <a:r>
              <a:rPr lang="en-US" dirty="0" err="1" smtClean="0">
                <a:solidFill>
                  <a:srgbClr val="FFFFFF"/>
                </a:solidFill>
              </a:rPr>
              <a:t>Representantes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consulares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C.3. </a:t>
            </a:r>
            <a:r>
              <a:rPr lang="en-US" dirty="0" err="1" smtClean="0">
                <a:solidFill>
                  <a:srgbClr val="FFFFFF"/>
                </a:solidFill>
              </a:rPr>
              <a:t>Representantes</a:t>
            </a:r>
            <a:r>
              <a:rPr lang="en-US" dirty="0" smtClean="0">
                <a:solidFill>
                  <a:srgbClr val="FFFFFF"/>
                </a:solidFill>
              </a:rPr>
              <a:t> en org. </a:t>
            </a:r>
            <a:r>
              <a:rPr lang="en-US" dirty="0" err="1" smtClean="0">
                <a:solidFill>
                  <a:srgbClr val="FFFFFF"/>
                </a:solidFill>
              </a:rPr>
              <a:t>multilaterales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6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ORGANOS DE LAS RELACIONES INTERNACIONALES (3)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C.1.1. Rama </a:t>
            </a:r>
            <a:r>
              <a:rPr lang="en-US" dirty="0" err="1" smtClean="0">
                <a:solidFill>
                  <a:srgbClr val="FFFFFF"/>
                </a:solidFill>
              </a:rPr>
              <a:t>diplomática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Agregado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Diplomático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Tercer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Secretario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Segundo </a:t>
            </a:r>
            <a:r>
              <a:rPr lang="en-US" dirty="0" err="1" smtClean="0">
                <a:solidFill>
                  <a:srgbClr val="FFFFFF"/>
                </a:solidFill>
              </a:rPr>
              <a:t>Secretario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Primer </a:t>
            </a:r>
            <a:r>
              <a:rPr lang="en-US" dirty="0" err="1" smtClean="0">
                <a:solidFill>
                  <a:srgbClr val="FFFFFF"/>
                </a:solidFill>
              </a:rPr>
              <a:t>Secretario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Consejero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Ministro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Embajador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3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ORGANOS DE LAS RELACIONES INTERNACIONALES (4)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C.2.1. Rama consular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Agregado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Diplomático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Cónsul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Cuarta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Cónsul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Tercera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Cónsul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Segunda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Cónsul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Primera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Cónsul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Consejero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Cónsul</a:t>
            </a:r>
            <a:r>
              <a:rPr lang="en-US" dirty="0" smtClean="0">
                <a:solidFill>
                  <a:srgbClr val="FFFFFF"/>
                </a:solidFill>
              </a:rPr>
              <a:t> General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6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ORGANOS DE LAS RELACIONES INTERNACIONALES (5)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C.3. 1. Rama </a:t>
            </a:r>
            <a:r>
              <a:rPr lang="en-US" dirty="0" err="1" smtClean="0">
                <a:solidFill>
                  <a:srgbClr val="FFFFFF"/>
                </a:solidFill>
              </a:rPr>
              <a:t>Técnico-Administrativa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Técnico-Administrativo</a:t>
            </a:r>
            <a:r>
              <a:rPr lang="en-US" dirty="0" smtClean="0">
                <a:solidFill>
                  <a:srgbClr val="FFFFFF"/>
                </a:solidFill>
              </a:rPr>
              <a:t> “C”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Técnico-Administrativo</a:t>
            </a:r>
            <a:r>
              <a:rPr lang="en-US" dirty="0" smtClean="0">
                <a:solidFill>
                  <a:srgbClr val="FFFFFF"/>
                </a:solidFill>
              </a:rPr>
              <a:t> “B”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Técnico-Administrativo</a:t>
            </a:r>
            <a:r>
              <a:rPr lang="en-US" dirty="0" smtClean="0">
                <a:solidFill>
                  <a:srgbClr val="FFFFFF"/>
                </a:solidFill>
              </a:rPr>
              <a:t> “A”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Agregado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Administrativo</a:t>
            </a:r>
            <a:r>
              <a:rPr lang="en-US" dirty="0" smtClean="0">
                <a:solidFill>
                  <a:srgbClr val="FFFFFF"/>
                </a:solidFill>
              </a:rPr>
              <a:t> “C”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Agregado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Adminisrativo</a:t>
            </a:r>
            <a:r>
              <a:rPr lang="en-US" dirty="0" smtClean="0">
                <a:solidFill>
                  <a:srgbClr val="FFFFFF"/>
                </a:solidFill>
              </a:rPr>
              <a:t> “B”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Agregado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Administrativo</a:t>
            </a:r>
            <a:r>
              <a:rPr lang="en-US" dirty="0" smtClean="0">
                <a:solidFill>
                  <a:srgbClr val="FFFFFF"/>
                </a:solidFill>
              </a:rPr>
              <a:t> “A”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Coordinador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Administrativo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9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739</Words>
  <Application>Microsoft Macintosh PowerPoint</Application>
  <PresentationFormat>On-screen Show (4:3)</PresentationFormat>
  <Paragraphs>107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EL ABOGADO Y EL DERECHO INTERNACIONAL</vt:lpstr>
      <vt:lpstr>RAMAS DEL DERECHO INTERNACIONAL</vt:lpstr>
      <vt:lpstr>DIPLOMACIA</vt:lpstr>
      <vt:lpstr>ORGANOS DE LAS RELACIONES INTERNACIONALES</vt:lpstr>
      <vt:lpstr>ORGANOS DE LAS RELACIONES INTERNACIONALES (1) </vt:lpstr>
      <vt:lpstr>ORGANOS DE LAS RELACIONES INTERNACIONALES (2)</vt:lpstr>
      <vt:lpstr>ORGANOS DE LAS RELACIONES INTERNACIONALES (3)</vt:lpstr>
      <vt:lpstr>ORGANOS DE LAS RELACIONES INTERNACIONALES (4)</vt:lpstr>
      <vt:lpstr>ORGANOS DE LAS RELACIONES INTERNACIONALES (5)</vt:lpstr>
      <vt:lpstr>ORGANOS DE LAS RELACIONES INTERNACIONALES (6)</vt:lpstr>
      <vt:lpstr>ORGANOS DE LAS RELACIONES INTERNACIONALES (7)</vt:lpstr>
      <vt:lpstr>ORGANIZACIONES INTERNACIONALES </vt:lpstr>
      <vt:lpstr>ORGANIZACIONES INTERNACIONALES (2)</vt:lpstr>
      <vt:lpstr>RAMAS DEL DERECHO INTERNACIONAL (2)</vt:lpstr>
      <vt:lpstr>RAMAS DE DERECHO INTERNACIONAL PUBLICO (3)</vt:lpstr>
      <vt:lpstr>EL ABOGADO Y EL DERECHO INTERNACIONAL (1)</vt:lpstr>
      <vt:lpstr>DICCIONARIO DE DERECHO INTERNACIONAL PUBLICO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ABOGADO Y EL DERECHO INTERNACIONAL</dc:title>
  <dc:creator>admin</dc:creator>
  <cp:lastModifiedBy>admin</cp:lastModifiedBy>
  <cp:revision>42</cp:revision>
  <dcterms:created xsi:type="dcterms:W3CDTF">2018-10-20T00:28:03Z</dcterms:created>
  <dcterms:modified xsi:type="dcterms:W3CDTF">2018-11-09T00:26:12Z</dcterms:modified>
</cp:coreProperties>
</file>